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4"/>
  </p:notesMasterIdLst>
  <p:sldIdLst>
    <p:sldId id="553" r:id="rId3"/>
    <p:sldId id="554" r:id="rId4"/>
    <p:sldId id="512" r:id="rId5"/>
    <p:sldId id="583" r:id="rId6"/>
    <p:sldId id="575" r:id="rId7"/>
    <p:sldId id="576" r:id="rId8"/>
    <p:sldId id="577" r:id="rId9"/>
    <p:sldId id="578" r:id="rId10"/>
    <p:sldId id="579" r:id="rId11"/>
    <p:sldId id="549" r:id="rId12"/>
    <p:sldId id="582" r:id="rId13"/>
  </p:sldIdLst>
  <p:sldSz cx="9144000" cy="5143500" type="screen16x9"/>
  <p:notesSz cx="6858000" cy="9144000"/>
  <p:custDataLst>
    <p:tags r:id="rId1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0" userDrawn="1">
          <p15:clr>
            <a:srgbClr val="A4A3A4"/>
          </p15:clr>
        </p15:guide>
        <p15:guide id="3" orient="horz" pos="1620" userDrawn="1">
          <p15:clr>
            <a:srgbClr val="A4A3A4"/>
          </p15:clr>
        </p15:guide>
        <p15:guide id="4"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DC002"/>
    <a:srgbClr val="4BBFB2"/>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5814" autoAdjust="0"/>
  </p:normalViewPr>
  <p:slideViewPr>
    <p:cSldViewPr snapToGrid="0" showGuides="1">
      <p:cViewPr varScale="1">
        <p:scale>
          <a:sx n="142" d="100"/>
          <a:sy n="142" d="100"/>
        </p:scale>
        <p:origin x="512" y="176"/>
      </p:cViewPr>
      <p:guideLst>
        <p:guide orient="horz" pos="2161"/>
        <p:guide pos="3840"/>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2025/3/25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4"/>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30"/>
            <a:ext cx="6858000" cy="1241821"/>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1"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7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3/25/25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700" b="1"/>
            </a:lvl4pPr>
            <a:lvl5pPr marL="1828800" indent="0">
              <a:buNone/>
              <a:defRPr sz="1700" b="1"/>
            </a:lvl5pPr>
            <a:lvl6pPr marL="2286000" indent="0">
              <a:buNone/>
              <a:defRPr sz="1700" b="1"/>
            </a:lvl6pPr>
            <a:lvl7pPr marL="2743200" indent="0">
              <a:buNone/>
              <a:defRPr sz="1700" b="1"/>
            </a:lvl7pPr>
            <a:lvl8pPr marL="3200400" indent="0">
              <a:buNone/>
              <a:defRPr sz="1700" b="1"/>
            </a:lvl8pPr>
            <a:lvl9pPr marL="3657600"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3/25/25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3/25/25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3/25/25</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94146"/>
            <a:ext cx="1378024" cy="28407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3/25/25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00"/>
            </a:lvl1pPr>
            <a:lvl2pPr marL="457200" indent="0">
              <a:buNone/>
              <a:defRPr sz="29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200" indent="0">
              <a:buNone/>
              <a:defRPr sz="1200"/>
            </a:lvl2pPr>
            <a:lvl3pPr marL="914400" indent="0">
              <a:buNone/>
              <a:defRPr sz="11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3/25/25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70452" y="142266"/>
            <a:ext cx="1378024" cy="28407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9"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2" y="273845"/>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1" y="1260873"/>
            <a:ext cx="386834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1" y="1878807"/>
            <a:ext cx="386834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1" y="1260873"/>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1" y="1878807"/>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2"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2"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273845"/>
            <a:ext cx="7886700" cy="994172"/>
          </a:xfrm>
          <a:prstGeom prst="rect">
            <a:avLst/>
          </a:prstGeom>
        </p:spPr>
        <p:txBody>
          <a:bodyPr vert="horz" lIns="68568" tIns="34284" rIns="68568" bIns="34284"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369219"/>
            <a:ext cx="7886700" cy="3263504"/>
          </a:xfrm>
          <a:prstGeom prst="rect">
            <a:avLst/>
          </a:prstGeom>
        </p:spPr>
        <p:txBody>
          <a:bodyPr vert="horz" lIns="68568" tIns="34284" rIns="68568" bIns="34284"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1" y="4767263"/>
            <a:ext cx="2057400" cy="273844"/>
          </a:xfrm>
          <a:prstGeom prst="rect">
            <a:avLst/>
          </a:prstGeom>
        </p:spPr>
        <p:txBody>
          <a:bodyPr vert="horz" lIns="68568" tIns="34284" rIns="68568" bIns="34284" rtlCol="0" anchor="ctr"/>
          <a:lstStyle>
            <a:lvl1pPr algn="l">
              <a:defRPr sz="900">
                <a:solidFill>
                  <a:schemeClr val="tx1">
                    <a:tint val="75000"/>
                  </a:schemeClr>
                </a:solidFill>
              </a:defRPr>
            </a:lvl1pPr>
          </a:lstStyle>
          <a:p>
            <a:fld id="{4C4388EF-52D1-4258-9BE5-BCD010C7D4DE}" type="datetimeFigureOut">
              <a:rPr lang="zh-CN" altLang="en-US" smtClean="0"/>
              <a:t>2025/3/25</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68" tIns="34284" rIns="68568" bIns="34284"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1" y="4767263"/>
            <a:ext cx="2057400" cy="273844"/>
          </a:xfrm>
          <a:prstGeom prst="rect">
            <a:avLst/>
          </a:prstGeom>
        </p:spPr>
        <p:txBody>
          <a:bodyPr vert="horz" lIns="68568" tIns="34284" rIns="68568" bIns="34284" rtlCol="0" anchor="ctr"/>
          <a:lstStyle>
            <a:lvl1pPr algn="r">
              <a:defRPr sz="900">
                <a:solidFill>
                  <a:schemeClr val="tx1">
                    <a:tint val="75000"/>
                  </a:schemeClr>
                </a:solidFill>
              </a:defRPr>
            </a:lvl1pPr>
          </a:lstStyle>
          <a:p>
            <a:fld id="{3D3EE65E-57D2-4566-898C-4F2076833F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68568" tIns="34284" rIns="68568" bIns="34284"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68568" tIns="34284" rIns="68568" bIns="3428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68568" tIns="34284" rIns="68568" bIns="34284"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t>3/25/25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68568" tIns="34284" rIns="68568" bIns="34284"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68568" tIns="34284" rIns="68568" bIns="34284"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30"/>
            <a:ext cx="9144000" cy="5141640"/>
          </a:xfrm>
          <a:prstGeom prst="rect">
            <a:avLst/>
          </a:prstGeom>
        </p:spPr>
      </p:pic>
      <p:sp>
        <p:nvSpPr>
          <p:cNvPr id="20" name="TextBox 4"/>
          <p:cNvSpPr txBox="1"/>
          <p:nvPr/>
        </p:nvSpPr>
        <p:spPr>
          <a:xfrm>
            <a:off x="960221" y="1507996"/>
            <a:ext cx="7244594" cy="1454234"/>
          </a:xfrm>
          <a:prstGeom prst="rect">
            <a:avLst/>
          </a:prstGeom>
          <a:noFill/>
        </p:spPr>
        <p:txBody>
          <a:bodyPr wrap="none" lIns="68571" tIns="34285" rIns="68571" bIns="34285" rtlCol="0">
            <a:spAutoFit/>
          </a:bodyPr>
          <a:lstStyle/>
          <a:p>
            <a:pPr algn="ctr"/>
            <a:r>
              <a:rPr lang="en-US" altLang="zh-CN" sz="4500" b="1" dirty="0">
                <a:solidFill>
                  <a:srgbClr val="4BBFB2"/>
                </a:solidFill>
                <a:latin typeface="微软雅黑" panose="020B0503020204020204" pitchFamily="34" charset="-122"/>
                <a:ea typeface="微软雅黑" panose="020B0503020204020204" pitchFamily="34" charset="-122"/>
              </a:rPr>
              <a:t>0—3</a:t>
            </a:r>
            <a:r>
              <a:rPr lang="zh-CN" altLang="en-US" sz="4500" b="1" dirty="0">
                <a:solidFill>
                  <a:srgbClr val="4BBFB2"/>
                </a:solidFill>
                <a:latin typeface="微软雅黑" panose="020B0503020204020204" pitchFamily="34" charset="-122"/>
                <a:ea typeface="微软雅黑" panose="020B0503020204020204" pitchFamily="34" charset="-122"/>
              </a:rPr>
              <a:t>岁婴幼儿亲子活动课程</a:t>
            </a:r>
            <a:endParaRPr lang="en-US" altLang="zh-CN" sz="4500" b="1" dirty="0">
              <a:solidFill>
                <a:srgbClr val="4BBFB2"/>
              </a:solidFill>
              <a:latin typeface="微软雅黑" panose="020B0503020204020204" pitchFamily="34" charset="-122"/>
              <a:ea typeface="微软雅黑" panose="020B0503020204020204" pitchFamily="34" charset="-122"/>
            </a:endParaRPr>
          </a:p>
          <a:p>
            <a:pPr algn="ctr"/>
            <a:r>
              <a:rPr lang="zh-CN" altLang="en-US" sz="4500" b="1" dirty="0">
                <a:solidFill>
                  <a:srgbClr val="4BBFB2"/>
                </a:solidFill>
                <a:latin typeface="微软雅黑" panose="020B0503020204020204" pitchFamily="34" charset="-122"/>
                <a:ea typeface="微软雅黑" panose="020B0503020204020204" pitchFamily="34" charset="-122"/>
              </a:rPr>
              <a:t>设计与指导</a:t>
            </a:r>
            <a:endParaRPr lang="en-US" altLang="zh-CN" sz="4500" b="1" dirty="0">
              <a:solidFill>
                <a:srgbClr val="4BBFB2"/>
              </a:solidFill>
              <a:latin typeface="微软雅黑" panose="020B0503020204020204" pitchFamily="34" charset="-122"/>
              <a:ea typeface="微软雅黑" panose="020B0503020204020204" pitchFamily="34" charset="-122"/>
            </a:endParaRPr>
          </a:p>
        </p:txBody>
      </p:sp>
      <p:sp>
        <p:nvSpPr>
          <p:cNvPr id="21" name="矩形 20"/>
          <p:cNvSpPr/>
          <p:nvPr/>
        </p:nvSpPr>
        <p:spPr>
          <a:xfrm>
            <a:off x="2003385" y="2964076"/>
            <a:ext cx="5245238" cy="121193"/>
          </a:xfrm>
          <a:prstGeom prst="rect">
            <a:avLst/>
          </a:pr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rgbClr val="F2535E"/>
              </a:solidFill>
            </a:endParaRPr>
          </a:p>
        </p:txBody>
      </p:sp>
      <p:sp>
        <p:nvSpPr>
          <p:cNvPr id="25" name="矩形 24"/>
          <p:cNvSpPr/>
          <p:nvPr/>
        </p:nvSpPr>
        <p:spPr>
          <a:xfrm>
            <a:off x="265544" y="257115"/>
            <a:ext cx="8612912" cy="4629268"/>
          </a:xfrm>
          <a:prstGeom prst="rect">
            <a:avLst/>
          </a:prstGeom>
          <a:noFill/>
          <a:ln>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2248" y="503754"/>
            <a:ext cx="1859272" cy="383284"/>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1000" fill="hold"/>
                                        <p:tgtEl>
                                          <p:spTgt spid="25"/>
                                        </p:tgtEl>
                                        <p:attrNameLst>
                                          <p:attrName>ppt_w</p:attrName>
                                        </p:attrNameLst>
                                      </p:cBhvr>
                                      <p:tavLst>
                                        <p:tav tm="0">
                                          <p:val>
                                            <p:fltVal val="0"/>
                                          </p:val>
                                        </p:tav>
                                        <p:tav tm="100000">
                                          <p:val>
                                            <p:strVal val="#ppt_w"/>
                                          </p:val>
                                        </p:tav>
                                      </p:tavLst>
                                    </p:anim>
                                    <p:anim calcmode="lin" valueType="num">
                                      <p:cBhvr>
                                        <p:cTn id="14" dur="1000" fill="hold"/>
                                        <p:tgtEl>
                                          <p:spTgt spid="25"/>
                                        </p:tgtEl>
                                        <p:attrNameLst>
                                          <p:attrName>ppt_h</p:attrName>
                                        </p:attrNameLst>
                                      </p:cBhvr>
                                      <p:tavLst>
                                        <p:tav tm="0">
                                          <p:val>
                                            <p:fltVal val="0"/>
                                          </p:val>
                                        </p:tav>
                                        <p:tav tm="100000">
                                          <p:val>
                                            <p:strVal val="#ppt_h"/>
                                          </p:val>
                                        </p:tav>
                                      </p:tavLst>
                                    </p:anim>
                                    <p:animEffect transition="in" filter="fade">
                                      <p:cBhvr>
                                        <p:cTn id="15"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07396" y="1385700"/>
            <a:ext cx="3729208" cy="500127"/>
          </a:xfrm>
          <a:prstGeom prst="rect">
            <a:avLst/>
          </a:prstGeom>
        </p:spPr>
        <p:txBody>
          <a:bodyPr wrap="none" lIns="68571" tIns="34285" rIns="68571" bIns="34285">
            <a:spAutoFit/>
          </a:bodyPr>
          <a:lstStyle/>
          <a:p>
            <a:r>
              <a:rPr lang="zh-CN" altLang="en-US" sz="2800" b="1" dirty="0">
                <a:latin typeface="Times New Roman" panose="02020603050405020304" charset="0"/>
                <a:ea typeface="微软雅黑" panose="020B0503020204020204" pitchFamily="34" charset="-122"/>
                <a:cs typeface="+mj-cs"/>
              </a:rPr>
              <a:t>婴幼儿亲子活动的特征</a:t>
            </a:r>
            <a:endParaRPr lang="zh-CN" altLang="zh-CN" sz="2800" b="1" dirty="0">
              <a:latin typeface="Times New Roman" panose="02020603050405020304" charset="0"/>
              <a:ea typeface="微软雅黑" panose="020B0503020204020204" pitchFamily="34" charset="-122"/>
              <a:cs typeface="+mj-cs"/>
            </a:endParaRPr>
          </a:p>
        </p:txBody>
      </p:sp>
      <p:sp>
        <p:nvSpPr>
          <p:cNvPr id="6" name="圆角矩形 5">
            <a:extLst>
              <a:ext uri="{FF2B5EF4-FFF2-40B4-BE49-F238E27FC236}">
                <a16:creationId xmlns:a16="http://schemas.microsoft.com/office/drawing/2014/main" id="{8BACC5F5-9CCF-4AD2-29F0-B331DF67F72C}"/>
              </a:ext>
            </a:extLst>
          </p:cNvPr>
          <p:cNvSpPr/>
          <p:nvPr/>
        </p:nvSpPr>
        <p:spPr>
          <a:xfrm>
            <a:off x="428065" y="2924422"/>
            <a:ext cx="1398494" cy="6076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ln w="0"/>
                <a:solidFill>
                  <a:schemeClr val="tx1"/>
                </a:solidFill>
                <a:effectLst>
                  <a:outerShdw blurRad="38100" dist="19050" dir="2700000" algn="tl" rotWithShape="0">
                    <a:schemeClr val="dk1">
                      <a:alpha val="40000"/>
                    </a:schemeClr>
                  </a:outerShdw>
                </a:effectLst>
              </a:rPr>
              <a:t>主体多元性</a:t>
            </a:r>
          </a:p>
        </p:txBody>
      </p:sp>
      <p:sp>
        <p:nvSpPr>
          <p:cNvPr id="7" name="圆角矩形 6">
            <a:extLst>
              <a:ext uri="{FF2B5EF4-FFF2-40B4-BE49-F238E27FC236}">
                <a16:creationId xmlns:a16="http://schemas.microsoft.com/office/drawing/2014/main" id="{5A1AADB4-FE08-0F19-058E-825B511B9DE1}"/>
              </a:ext>
            </a:extLst>
          </p:cNvPr>
          <p:cNvSpPr/>
          <p:nvPr/>
        </p:nvSpPr>
        <p:spPr>
          <a:xfrm>
            <a:off x="2150411" y="2924422"/>
            <a:ext cx="1398488" cy="6076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ln w="0"/>
                <a:solidFill>
                  <a:schemeClr val="tx1"/>
                </a:solidFill>
                <a:effectLst>
                  <a:outerShdw blurRad="38100" dist="19050" dir="2700000" algn="tl" rotWithShape="0">
                    <a:schemeClr val="dk1">
                      <a:alpha val="40000"/>
                    </a:schemeClr>
                  </a:outerShdw>
                </a:effectLst>
              </a:rPr>
              <a:t>多向互动性</a:t>
            </a:r>
          </a:p>
        </p:txBody>
      </p:sp>
      <p:sp>
        <p:nvSpPr>
          <p:cNvPr id="8" name="圆角矩形 7">
            <a:extLst>
              <a:ext uri="{FF2B5EF4-FFF2-40B4-BE49-F238E27FC236}">
                <a16:creationId xmlns:a16="http://schemas.microsoft.com/office/drawing/2014/main" id="{CD566CEB-C5BF-C257-2AA7-5A504ABF9F23}"/>
              </a:ext>
            </a:extLst>
          </p:cNvPr>
          <p:cNvSpPr/>
          <p:nvPr/>
        </p:nvSpPr>
        <p:spPr>
          <a:xfrm>
            <a:off x="5595101" y="2924422"/>
            <a:ext cx="1398488" cy="6076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ln w="0"/>
                <a:solidFill>
                  <a:schemeClr val="tx1"/>
                </a:solidFill>
                <a:effectLst>
                  <a:outerShdw blurRad="38100" dist="19050" dir="2700000" algn="tl" rotWithShape="0">
                    <a:schemeClr val="dk1">
                      <a:alpha val="40000"/>
                    </a:schemeClr>
                  </a:outerShdw>
                </a:effectLst>
              </a:rPr>
              <a:t>活动游戏性</a:t>
            </a:r>
          </a:p>
        </p:txBody>
      </p:sp>
      <p:sp>
        <p:nvSpPr>
          <p:cNvPr id="9" name="圆角矩形 8">
            <a:extLst>
              <a:ext uri="{FF2B5EF4-FFF2-40B4-BE49-F238E27FC236}">
                <a16:creationId xmlns:a16="http://schemas.microsoft.com/office/drawing/2014/main" id="{69584E82-6818-E2C2-677C-5B4730314F71}"/>
              </a:ext>
            </a:extLst>
          </p:cNvPr>
          <p:cNvSpPr/>
          <p:nvPr/>
        </p:nvSpPr>
        <p:spPr>
          <a:xfrm>
            <a:off x="7317447" y="2924422"/>
            <a:ext cx="1398488" cy="6076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ln w="0"/>
                <a:solidFill>
                  <a:schemeClr val="tx1"/>
                </a:solidFill>
                <a:effectLst>
                  <a:outerShdw blurRad="38100" dist="19050" dir="2700000" algn="tl" rotWithShape="0">
                    <a:schemeClr val="dk1">
                      <a:alpha val="40000"/>
                    </a:schemeClr>
                  </a:outerShdw>
                </a:effectLst>
              </a:rPr>
              <a:t>全面教育性</a:t>
            </a:r>
          </a:p>
        </p:txBody>
      </p:sp>
      <p:sp>
        <p:nvSpPr>
          <p:cNvPr id="11" name="左中括号 10">
            <a:extLst>
              <a:ext uri="{FF2B5EF4-FFF2-40B4-BE49-F238E27FC236}">
                <a16:creationId xmlns:a16="http://schemas.microsoft.com/office/drawing/2014/main" id="{3C74E451-8084-186A-0E22-3CE42C47CBBF}"/>
              </a:ext>
            </a:extLst>
          </p:cNvPr>
          <p:cNvSpPr/>
          <p:nvPr/>
        </p:nvSpPr>
        <p:spPr>
          <a:xfrm rot="5400000">
            <a:off x="4303064" y="-871966"/>
            <a:ext cx="475130" cy="6857982"/>
          </a:xfrm>
          <a:prstGeom prst="leftBracket">
            <a:avLst/>
          </a:prstGeom>
        </p:spPr>
        <p:style>
          <a:lnRef idx="3">
            <a:schemeClr val="dk1"/>
          </a:lnRef>
          <a:fillRef idx="0">
            <a:schemeClr val="dk1"/>
          </a:fillRef>
          <a:effectRef idx="2">
            <a:schemeClr val="dk1"/>
          </a:effectRef>
          <a:fontRef idx="minor">
            <a:schemeClr val="tx1"/>
          </a:fontRef>
        </p:style>
        <p:txBody>
          <a:bodyPr rtlCol="0" anchor="ctr"/>
          <a:lstStyle/>
          <a:p>
            <a:pPr algn="ctr"/>
            <a:endParaRPr kumimoji="1" lang="zh-CN" altLang="en-US"/>
          </a:p>
        </p:txBody>
      </p:sp>
      <p:cxnSp>
        <p:nvCxnSpPr>
          <p:cNvPr id="13" name="直线连接符 12">
            <a:extLst>
              <a:ext uri="{FF2B5EF4-FFF2-40B4-BE49-F238E27FC236}">
                <a16:creationId xmlns:a16="http://schemas.microsoft.com/office/drawing/2014/main" id="{84F43313-B226-B930-DCEC-3FE461F6374D}"/>
              </a:ext>
            </a:extLst>
          </p:cNvPr>
          <p:cNvCxnSpPr>
            <a:cxnSpLocks/>
            <a:stCxn id="3" idx="2"/>
          </p:cNvCxnSpPr>
          <p:nvPr/>
        </p:nvCxnSpPr>
        <p:spPr>
          <a:xfrm>
            <a:off x="4572000" y="1885827"/>
            <a:ext cx="0" cy="893792"/>
          </a:xfrm>
          <a:prstGeom prst="line">
            <a:avLst/>
          </a:prstGeom>
        </p:spPr>
        <p:style>
          <a:lnRef idx="3">
            <a:schemeClr val="dk1"/>
          </a:lnRef>
          <a:fillRef idx="0">
            <a:schemeClr val="dk1"/>
          </a:fillRef>
          <a:effectRef idx="2">
            <a:schemeClr val="dk1"/>
          </a:effectRef>
          <a:fontRef idx="minor">
            <a:schemeClr val="tx1"/>
          </a:fontRef>
        </p:style>
      </p:cxnSp>
      <p:cxnSp>
        <p:nvCxnSpPr>
          <p:cNvPr id="14" name="直线连接符 13">
            <a:extLst>
              <a:ext uri="{FF2B5EF4-FFF2-40B4-BE49-F238E27FC236}">
                <a16:creationId xmlns:a16="http://schemas.microsoft.com/office/drawing/2014/main" id="{7BC6D6C3-FB62-A7BD-D2B5-418ACB4177DC}"/>
              </a:ext>
            </a:extLst>
          </p:cNvPr>
          <p:cNvCxnSpPr>
            <a:cxnSpLocks/>
          </p:cNvCxnSpPr>
          <p:nvPr/>
        </p:nvCxnSpPr>
        <p:spPr>
          <a:xfrm>
            <a:off x="2855256" y="2304489"/>
            <a:ext cx="0" cy="475130"/>
          </a:xfrm>
          <a:prstGeom prst="line">
            <a:avLst/>
          </a:prstGeom>
        </p:spPr>
        <p:style>
          <a:lnRef idx="3">
            <a:schemeClr val="dk1"/>
          </a:lnRef>
          <a:fillRef idx="0">
            <a:schemeClr val="dk1"/>
          </a:fillRef>
          <a:effectRef idx="2">
            <a:schemeClr val="dk1"/>
          </a:effectRef>
          <a:fontRef idx="minor">
            <a:schemeClr val="tx1"/>
          </a:fontRef>
        </p:style>
      </p:cxnSp>
      <p:cxnSp>
        <p:nvCxnSpPr>
          <p:cNvPr id="17" name="直线连接符 16">
            <a:extLst>
              <a:ext uri="{FF2B5EF4-FFF2-40B4-BE49-F238E27FC236}">
                <a16:creationId xmlns:a16="http://schemas.microsoft.com/office/drawing/2014/main" id="{719506CF-88EB-2DEE-1D04-8A9CB5A6A99A}"/>
              </a:ext>
            </a:extLst>
          </p:cNvPr>
          <p:cNvCxnSpPr>
            <a:cxnSpLocks/>
          </p:cNvCxnSpPr>
          <p:nvPr/>
        </p:nvCxnSpPr>
        <p:spPr>
          <a:xfrm>
            <a:off x="6294345" y="2304489"/>
            <a:ext cx="0" cy="475130"/>
          </a:xfrm>
          <a:prstGeom prst="line">
            <a:avLst/>
          </a:prstGeom>
        </p:spPr>
        <p:style>
          <a:lnRef idx="3">
            <a:schemeClr val="dk1"/>
          </a:lnRef>
          <a:fillRef idx="0">
            <a:schemeClr val="dk1"/>
          </a:fillRef>
          <a:effectRef idx="2">
            <a:schemeClr val="dk1"/>
          </a:effectRef>
          <a:fontRef idx="minor">
            <a:schemeClr val="tx1"/>
          </a:fontRef>
        </p:style>
      </p:cxnSp>
      <p:sp>
        <p:nvSpPr>
          <p:cNvPr id="12" name="圆角矩形 11">
            <a:extLst>
              <a:ext uri="{FF2B5EF4-FFF2-40B4-BE49-F238E27FC236}">
                <a16:creationId xmlns:a16="http://schemas.microsoft.com/office/drawing/2014/main" id="{83CE94E2-3CCB-F7F8-CCD6-F9330B746E25}"/>
              </a:ext>
            </a:extLst>
          </p:cNvPr>
          <p:cNvSpPr/>
          <p:nvPr/>
        </p:nvSpPr>
        <p:spPr>
          <a:xfrm>
            <a:off x="3872756" y="2924422"/>
            <a:ext cx="1398488" cy="60760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ln w="0"/>
                <a:solidFill>
                  <a:schemeClr val="tx1"/>
                </a:solidFill>
                <a:effectLst>
                  <a:outerShdw blurRad="38100" dist="19050" dir="2700000" algn="tl" rotWithShape="0">
                    <a:schemeClr val="dk1">
                      <a:alpha val="40000"/>
                    </a:schemeClr>
                  </a:outerShdw>
                </a:effectLst>
              </a:rPr>
              <a:t>现场示范性和实践性</a:t>
            </a:r>
          </a:p>
        </p:txBody>
      </p:sp>
      <p:sp>
        <p:nvSpPr>
          <p:cNvPr id="15" name="Freeform 6">
            <a:extLst>
              <a:ext uri="{FF2B5EF4-FFF2-40B4-BE49-F238E27FC236}">
                <a16:creationId xmlns:a16="http://schemas.microsoft.com/office/drawing/2014/main" id="{A63C1D15-EF5A-F186-9645-EBEE7DD3CD7C}"/>
              </a:ext>
            </a:extLst>
          </p:cNvPr>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16" name="矩形 15">
            <a:extLst>
              <a:ext uri="{FF2B5EF4-FFF2-40B4-BE49-F238E27FC236}">
                <a16:creationId xmlns:a16="http://schemas.microsoft.com/office/drawing/2014/main" id="{126E0C01-EEBF-BE3D-9B63-B783D083E9AA}"/>
              </a:ext>
            </a:extLst>
          </p:cNvPr>
          <p:cNvSpPr/>
          <p:nvPr/>
        </p:nvSpPr>
        <p:spPr>
          <a:xfrm>
            <a:off x="255011" y="667806"/>
            <a:ext cx="856627" cy="500127"/>
          </a:xfrm>
          <a:prstGeom prst="rect">
            <a:avLst/>
          </a:prstGeom>
        </p:spPr>
        <p:txBody>
          <a:bodyPr wrap="none" lIns="68571" tIns="34285" rIns="68571" bIns="34285">
            <a:spAutoFit/>
          </a:bodyPr>
          <a:lstStyle/>
          <a:p>
            <a:r>
              <a:rPr lang="zh-CN" altLang="en-US" sz="2800" b="1" dirty="0">
                <a:latin typeface="微软雅黑" panose="020B0503020204020204" pitchFamily="34" charset="-122"/>
                <a:ea typeface="微软雅黑" panose="020B0503020204020204" pitchFamily="34" charset="-122"/>
                <a:cs typeface="+mj-cs"/>
                <a:sym typeface="FZZhunYuan-M02S"/>
              </a:rPr>
              <a:t>小结</a:t>
            </a:r>
            <a:endParaRPr lang="en-US" altLang="zh-CN" sz="2800" b="1" dirty="0">
              <a:latin typeface="微软雅黑" panose="020B0503020204020204" pitchFamily="34" charset="-122"/>
              <a:ea typeface="微软雅黑" panose="020B0503020204020204" pitchFamily="34" charset="-122"/>
              <a:cs typeface="+mj-cs"/>
              <a:sym typeface="FZZhunYuan-M02S"/>
            </a:endParaRPr>
          </a:p>
        </p:txBody>
      </p:sp>
    </p:spTree>
  </p:cSld>
  <p:clrMapOvr>
    <a:masterClrMapping/>
  </p:clrMapOvr>
  <p:transition spd="slow">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8634"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pic>
        <p:nvPicPr>
          <p:cNvPr id="12" name="Picture 2" descr="C:\Users\asus\Desktop\新建文件夹\卡通老师和学生.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544" y="-191513"/>
            <a:ext cx="2137006" cy="213700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92959" y="2367916"/>
            <a:ext cx="5097780" cy="553085"/>
          </a:xfrm>
          <a:prstGeom prst="rect">
            <a:avLst/>
          </a:prstGeom>
          <a:solidFill>
            <a:srgbClr val="4BBFB2"/>
          </a:solidFill>
        </p:spPr>
        <p:txBody>
          <a:bodyPr wrap="none">
            <a:spAutoFit/>
          </a:bodyPr>
          <a:lstStyle/>
          <a:p>
            <a:pPr algn="ctr"/>
            <a:r>
              <a:rPr kumimoji="1" lang="zh-CN" altLang="zh-CN" sz="3000" spc="225" dirty="0">
                <a:solidFill>
                  <a:schemeClr val="bg1"/>
                </a:solidFill>
                <a:latin typeface="微软雅黑" panose="020B0503020204020204" pitchFamily="34" charset="-122"/>
                <a:ea typeface="微软雅黑" panose="020B0503020204020204" pitchFamily="34" charset="-122"/>
              </a:rPr>
              <a:t>感谢您的聆听，谢谢大家！</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280"/>
            <a:ext cx="9144000" cy="5141640"/>
          </a:xfrm>
          <a:prstGeom prst="rect">
            <a:avLst/>
          </a:prstGeom>
        </p:spPr>
      </p:pic>
      <p:sp>
        <p:nvSpPr>
          <p:cNvPr id="12" name="矩形 11"/>
          <p:cNvSpPr/>
          <p:nvPr/>
        </p:nvSpPr>
        <p:spPr>
          <a:xfrm>
            <a:off x="265544" y="257115"/>
            <a:ext cx="8612912" cy="4629268"/>
          </a:xfrm>
          <a:prstGeom prst="rect">
            <a:avLst/>
          </a:prstGeom>
          <a:noFill/>
          <a:ln>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sp>
        <p:nvSpPr>
          <p:cNvPr id="14" name="椭圆 13"/>
          <p:cNvSpPr/>
          <p:nvPr/>
        </p:nvSpPr>
        <p:spPr>
          <a:xfrm rot="5400000">
            <a:off x="1247684" y="1376657"/>
            <a:ext cx="246380" cy="245110"/>
          </a:xfrm>
          <a:prstGeom prst="ellipse">
            <a:avLst/>
          </a:pr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1247546" y="1920121"/>
            <a:ext cx="6648907" cy="1031051"/>
          </a:xfrm>
          <a:prstGeom prst="rect">
            <a:avLst/>
          </a:prstGeom>
          <a:solidFill>
            <a:srgbClr val="4BBFB2"/>
          </a:solidFill>
        </p:spPr>
        <p:txBody>
          <a:bodyPr wrap="square">
            <a:spAutoFit/>
          </a:bodyPr>
          <a:lstStyle/>
          <a:p>
            <a:pPr algn="ctr"/>
            <a:r>
              <a:rPr kumimoji="1" lang="en-US" altLang="zh-CN" sz="3300" spc="225" dirty="0">
                <a:solidFill>
                  <a:schemeClr val="bg1"/>
                </a:solidFill>
                <a:latin typeface="微软雅黑" panose="020B0503020204020204" pitchFamily="34" charset="-122"/>
                <a:ea typeface="微软雅黑" panose="020B0503020204020204" pitchFamily="34" charset="-122"/>
              </a:rPr>
              <a:t>0—3</a:t>
            </a:r>
            <a:r>
              <a:rPr kumimoji="1" lang="zh-CN" altLang="en-US" sz="3300" spc="225" dirty="0">
                <a:solidFill>
                  <a:schemeClr val="bg1"/>
                </a:solidFill>
                <a:latin typeface="微软雅黑" panose="020B0503020204020204" pitchFamily="34" charset="-122"/>
                <a:ea typeface="微软雅黑" panose="020B0503020204020204" pitchFamily="34" charset="-122"/>
              </a:rPr>
              <a:t>岁婴幼儿亲子活动课程概述</a:t>
            </a:r>
            <a:endParaRPr kumimoji="1" lang="en-US" altLang="zh-CN" sz="3300" spc="225" dirty="0">
              <a:solidFill>
                <a:schemeClr val="bg1"/>
              </a:solidFill>
              <a:latin typeface="微软雅黑" panose="020B0503020204020204" pitchFamily="34" charset="-122"/>
              <a:ea typeface="微软雅黑" panose="020B0503020204020204" pitchFamily="34" charset="-122"/>
            </a:endParaRPr>
          </a:p>
          <a:p>
            <a:pPr algn="r"/>
            <a:r>
              <a:rPr kumimoji="1" lang="en-US" altLang="zh-CN" sz="2800" spc="225" dirty="0">
                <a:solidFill>
                  <a:schemeClr val="bg1"/>
                </a:solidFill>
                <a:latin typeface="微软雅黑" panose="020B0503020204020204" pitchFamily="34" charset="-122"/>
                <a:ea typeface="微软雅黑" panose="020B0503020204020204" pitchFamily="34" charset="-122"/>
              </a:rPr>
              <a:t>——</a:t>
            </a:r>
            <a:r>
              <a:rPr kumimoji="1" lang="zh-CN" altLang="en-US" sz="2800" spc="225" dirty="0">
                <a:solidFill>
                  <a:schemeClr val="bg1"/>
                </a:solidFill>
                <a:latin typeface="微软雅黑" panose="020B0503020204020204" pitchFamily="34" charset="-122"/>
                <a:ea typeface="微软雅黑" panose="020B0503020204020204" pitchFamily="34" charset="-122"/>
              </a:rPr>
              <a:t>认识亲子活动</a:t>
            </a:r>
            <a:endParaRPr kumimoji="1" lang="zh-CN" altLang="zh-CN" sz="2800" spc="225"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7250" y="519580"/>
            <a:ext cx="1378024" cy="284076"/>
          </a:xfrm>
          <a:prstGeom prst="rect">
            <a:avLst/>
          </a:prstGeom>
        </p:spPr>
      </p:pic>
      <p:sp>
        <p:nvSpPr>
          <p:cNvPr id="2" name="文本框 1"/>
          <p:cNvSpPr txBox="1"/>
          <p:nvPr/>
        </p:nvSpPr>
        <p:spPr>
          <a:xfrm>
            <a:off x="1603919" y="1207112"/>
            <a:ext cx="2064385" cy="583565"/>
          </a:xfrm>
          <a:prstGeom prst="rect">
            <a:avLst/>
          </a:prstGeom>
          <a:noFill/>
        </p:spPr>
        <p:txBody>
          <a:bodyPr wrap="square" rtlCol="0">
            <a:spAutoFit/>
          </a:bodyPr>
          <a:lstStyle/>
          <a:p>
            <a:r>
              <a:rPr lang="zh-CN" altLang="en-US" sz="3200" dirty="0">
                <a:solidFill>
                  <a:srgbClr val="4BBFB2"/>
                </a:solidFill>
                <a:latin typeface="微软雅黑" panose="020B0503020204020204" pitchFamily="34" charset="-122"/>
                <a:ea typeface="微软雅黑" panose="020B0503020204020204" pitchFamily="34" charset="-122"/>
              </a:rPr>
              <a:t>第一章</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pitchFamily="34" charset="-122"/>
              <a:sym typeface="Arial" panose="020B060402020202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 name="矩形 4"/>
          <p:cNvSpPr/>
          <p:nvPr/>
        </p:nvSpPr>
        <p:spPr>
          <a:xfrm>
            <a:off x="601980" y="863600"/>
            <a:ext cx="728980" cy="859790"/>
          </a:xfrm>
          <a:prstGeom prst="rect">
            <a:avLst/>
          </a:prstGeom>
        </p:spPr>
        <p:txBody>
          <a:bodyPr wrap="none">
            <a:noAutofit/>
          </a:bodyPr>
          <a:lstStyle/>
          <a:p>
            <a:r>
              <a:rPr lang="zh-CN" altLang="en-US" sz="2100" b="1" dirty="0">
                <a:solidFill>
                  <a:schemeClr val="bg1"/>
                </a:solidFill>
                <a:latin typeface="微软雅黑" panose="020B0503020204020204" pitchFamily="34" charset="-122"/>
                <a:ea typeface="微软雅黑" panose="020B0503020204020204" pitchFamily="34" charset="-122"/>
              </a:rPr>
              <a:t>概念</a:t>
            </a:r>
            <a:endParaRPr lang="en-US" altLang="zh-CN" sz="2100" b="1" dirty="0">
              <a:solidFill>
                <a:schemeClr val="bg1"/>
              </a:solidFill>
              <a:latin typeface="微软雅黑" panose="020B0503020204020204" pitchFamily="34" charset="-122"/>
              <a:ea typeface="微软雅黑" panose="020B0503020204020204" pitchFamily="34" charset="-122"/>
            </a:endParaRPr>
          </a:p>
          <a:p>
            <a:r>
              <a:rPr lang="zh-CN" altLang="en-US" sz="2100" b="1" dirty="0">
                <a:solidFill>
                  <a:schemeClr val="bg1"/>
                </a:solidFill>
                <a:latin typeface="微软雅黑" panose="020B0503020204020204" pitchFamily="34" charset="-122"/>
                <a:ea typeface="微软雅黑" panose="020B0503020204020204" pitchFamily="34" charset="-122"/>
              </a:rPr>
              <a:t>界定</a:t>
            </a:r>
            <a:endParaRPr lang="zh-CN" altLang="zh-CN" sz="21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725402" y="1290790"/>
            <a:ext cx="6752897" cy="2561920"/>
          </a:xfrm>
          <a:prstGeom prst="rect">
            <a:avLst/>
          </a:prstGeom>
        </p:spPr>
        <p:txBody>
          <a:bodyPr wrap="square">
            <a:spAutoFit/>
          </a:bodyPr>
          <a:lstStyle/>
          <a:p>
            <a:pPr indent="457200">
              <a:lnSpc>
                <a:spcPct val="130000"/>
              </a:lnSpc>
            </a:pPr>
            <a:r>
              <a:rPr lang="zh-CN" altLang="en-US" sz="1800" dirty="0">
                <a:latin typeface="宋体" panose="02010600030101010101" pitchFamily="2" charset="-122"/>
                <a:ea typeface="宋体" panose="02010600030101010101" pitchFamily="2" charset="-122"/>
                <a:cs typeface="宋体" panose="02010600030101010101" pitchFamily="2" charset="-122"/>
              </a:rPr>
              <a:t>亲子活动是指根据婴幼儿的年龄阶段特征和身心发展规律，由教育专业人士组织指导的，婴幼儿与父母共同参与的具有指导性、互动性、示范性、游戏性和教育性的活动。活动中以婴幼儿和家长为教育对象，通过教师、家长和婴幼儿三方互相配合、互相协调，能建立和谐融洽的亲子关系，更新家长育儿观念，提高家长科学育儿能力和水平，提升教师专业素养，最终指向婴幼儿身心全面和谐发展。</a:t>
            </a:r>
            <a:endParaRPr altLang="zh-CN" sz="1800" dirty="0">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spTree>
  </p:cSld>
  <p:clrMapOvr>
    <a:masterClrMapping/>
  </p:clrMapOvr>
  <p:transition spd="slow">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7393" y="746094"/>
            <a:ext cx="984324" cy="1100087"/>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4BB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Arial" panose="020B0604020202020204"/>
              <a:ea typeface="微软雅黑" panose="020B0503020204020204" pitchFamily="34" charset="-122"/>
              <a:sym typeface="Arial" panose="020B0604020202020204"/>
            </a:endParaRPr>
          </a:p>
        </p:txBody>
      </p:sp>
      <p:sp>
        <p:nvSpPr>
          <p:cNvPr id="4" name="矩形 3"/>
          <p:cNvSpPr/>
          <p:nvPr/>
        </p:nvSpPr>
        <p:spPr>
          <a:xfrm>
            <a:off x="1593779" y="746093"/>
            <a:ext cx="7007296" cy="3796453"/>
          </a:xfrm>
          <a:prstGeom prst="rect">
            <a:avLst/>
          </a:prstGeom>
          <a:noFill/>
          <a:ln w="12700">
            <a:solidFill>
              <a:srgbClr val="4BBF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 name="矩形 4"/>
          <p:cNvSpPr/>
          <p:nvPr/>
        </p:nvSpPr>
        <p:spPr>
          <a:xfrm>
            <a:off x="601980" y="863600"/>
            <a:ext cx="728980" cy="859790"/>
          </a:xfrm>
          <a:prstGeom prst="rect">
            <a:avLst/>
          </a:prstGeom>
        </p:spPr>
        <p:txBody>
          <a:bodyPr wrap="none">
            <a:noAutofit/>
          </a:bodyPr>
          <a:lstStyle/>
          <a:p>
            <a:r>
              <a:rPr lang="zh-CN" altLang="en-US" sz="2100" b="1" dirty="0">
                <a:solidFill>
                  <a:schemeClr val="bg1"/>
                </a:solidFill>
                <a:latin typeface="微软雅黑" panose="020B0503020204020204" pitchFamily="34" charset="-122"/>
                <a:ea typeface="微软雅黑" panose="020B0503020204020204" pitchFamily="34" charset="-122"/>
              </a:rPr>
              <a:t>案例</a:t>
            </a:r>
            <a:endParaRPr lang="zh-CN" altLang="zh-CN" sz="21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725402" y="773950"/>
            <a:ext cx="6651109" cy="1511952"/>
          </a:xfrm>
          <a:prstGeom prst="rect">
            <a:avLst/>
          </a:prstGeom>
        </p:spPr>
        <p:txBody>
          <a:bodyPr wrap="square">
            <a:spAutoFit/>
          </a:bodyPr>
          <a:lstStyle/>
          <a:p>
            <a:pPr indent="457200">
              <a:lnSpc>
                <a:spcPct val="150000"/>
              </a:lnSpc>
            </a:pPr>
            <a:r>
              <a:rPr lang="zh-CN" altLang="en-US" sz="1600" dirty="0">
                <a:latin typeface="宋体" panose="02010600030101010101" pitchFamily="2" charset="-122"/>
                <a:ea typeface="宋体" panose="02010600030101010101" pitchFamily="2" charset="-122"/>
                <a:cs typeface="宋体" panose="02010600030101010101" pitchFamily="2" charset="-122"/>
              </a:rPr>
              <a:t>萱萱和爸爸、妈妈一起参加社区举办的亲子活动。首先，老师介绍羊羊村将要举办宴会，邀请小朋友们和爸爸妈妈前往羊羊村参加，但在去羊羊村的过程中需要爬山、渡河</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en-US" sz="1600" dirty="0">
                <a:latin typeface="宋体" panose="02010600030101010101" pitchFamily="2" charset="-122"/>
                <a:ea typeface="宋体" panose="02010600030101010101" pitchFamily="2" charset="-122"/>
                <a:cs typeface="宋体" panose="02010600030101010101" pitchFamily="2" charset="-122"/>
              </a:rPr>
              <a:t>在老师的讲解示范和欢快的背景音乐下，萱萱和爸爸妈妈</a:t>
            </a:r>
            <a:endParaRPr altLang="zh-CN" sz="1600" dirty="0">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377130" y="4174408"/>
            <a:ext cx="1097074" cy="578047"/>
            <a:chOff x="1794781" y="1591782"/>
            <a:chExt cx="4211689" cy="2219136"/>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1766" y="1685101"/>
              <a:ext cx="2871465" cy="792549"/>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6325" y="2478143"/>
              <a:ext cx="3139712" cy="48162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3600" y="2950106"/>
              <a:ext cx="3212870" cy="695004"/>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4781" y="1591782"/>
              <a:ext cx="1261981" cy="2219136"/>
            </a:xfrm>
            <a:prstGeom prst="rect">
              <a:avLst/>
            </a:prstGeom>
          </p:spPr>
        </p:pic>
      </p:grpSp>
      <p:pic>
        <p:nvPicPr>
          <p:cNvPr id="2" name="图片 1">
            <a:extLst>
              <a:ext uri="{FF2B5EF4-FFF2-40B4-BE49-F238E27FC236}">
                <a16:creationId xmlns:a16="http://schemas.microsoft.com/office/drawing/2014/main" id="{1303E0FC-773E-D02B-34D3-9DF03AD66B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2024" y="2138963"/>
            <a:ext cx="4137545" cy="2266198"/>
          </a:xfrm>
          <a:prstGeom prst="rect">
            <a:avLst/>
          </a:prstGeom>
        </p:spPr>
      </p:pic>
      <p:sp>
        <p:nvSpPr>
          <p:cNvPr id="13" name="文本框 12">
            <a:extLst>
              <a:ext uri="{FF2B5EF4-FFF2-40B4-BE49-F238E27FC236}">
                <a16:creationId xmlns:a16="http://schemas.microsoft.com/office/drawing/2014/main" id="{1489C00D-B178-7660-D454-032FF9B03DF2}"/>
              </a:ext>
            </a:extLst>
          </p:cNvPr>
          <p:cNvSpPr txBox="1"/>
          <p:nvPr/>
        </p:nvSpPr>
        <p:spPr>
          <a:xfrm>
            <a:off x="1725402" y="2217778"/>
            <a:ext cx="2586622" cy="2266198"/>
          </a:xfrm>
          <a:prstGeom prst="rect">
            <a:avLst/>
          </a:prstGeom>
          <a:noFill/>
        </p:spPr>
        <p:txBody>
          <a:bodyPr wrap="square">
            <a:spAutoFit/>
          </a:bodyPr>
          <a:lstStyle/>
          <a:p>
            <a:pPr>
              <a:lnSpc>
                <a:spcPct val="150000"/>
              </a:lnSpc>
            </a:pPr>
            <a:r>
              <a:rPr lang="zh-CN" altLang="en-US" sz="1600" dirty="0">
                <a:latin typeface="宋体" panose="02010600030101010101" pitchFamily="2" charset="-122"/>
                <a:ea typeface="宋体" panose="02010600030101010101" pitchFamily="2" charset="-122"/>
                <a:cs typeface="宋体" panose="02010600030101010101" pitchFamily="2" charset="-122"/>
              </a:rPr>
              <a:t>进行了躲避障碍、接力过河、投掷沙包等项目，最终顺利抵达羊羊村。</a:t>
            </a:r>
            <a:endParaRPr lang="en-US" altLang="zh-CN" sz="1600" dirty="0">
              <a:latin typeface="宋体" panose="02010600030101010101" pitchFamily="2" charset="-122"/>
              <a:ea typeface="宋体" panose="02010600030101010101" pitchFamily="2" charset="-122"/>
              <a:cs typeface="宋体" panose="02010600030101010101" pitchFamily="2" charset="-122"/>
            </a:endParaRPr>
          </a:p>
          <a:p>
            <a:pPr indent="457200">
              <a:lnSpc>
                <a:spcPct val="150000"/>
              </a:lnSpc>
            </a:pPr>
            <a:r>
              <a:rPr lang="zh-CN" altLang="en-US" sz="1600" dirty="0">
                <a:latin typeface="宋体" panose="02010600030101010101" pitchFamily="2" charset="-122"/>
                <a:ea typeface="宋体" panose="02010600030101010101" pitchFamily="2" charset="-122"/>
                <a:cs typeface="宋体" panose="02010600030101010101" pitchFamily="2" charset="-122"/>
              </a:rPr>
              <a:t>最后，老师为所有小运动员们颁发奖章，萱萱也得到了自己的专属奖章。</a:t>
            </a:r>
            <a:endParaRPr lang="zh-CN" altLang="en-US" sz="1600" dirty="0"/>
          </a:p>
        </p:txBody>
      </p:sp>
    </p:spTree>
    <p:extLst>
      <p:ext uri="{BB962C8B-B14F-4D97-AF65-F5344CB8AC3E}">
        <p14:creationId xmlns:p14="http://schemas.microsoft.com/office/powerpoint/2010/main" val="3469331517"/>
      </p:ext>
    </p:extLst>
  </p:cSld>
  <p:clrMapOvr>
    <a:masterClrMapping/>
  </p:clrMapOvr>
  <p:transition spd="slow">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3081595" cy="500127"/>
          </a:xfrm>
          <a:prstGeom prst="rect">
            <a:avLst/>
          </a:prstGeom>
        </p:spPr>
        <p:txBody>
          <a:bodyPr wrap="none" lIns="68571" tIns="34285" rIns="68571" bIns="34285">
            <a:spAutoFit/>
          </a:bodyPr>
          <a:lstStyle/>
          <a:p>
            <a:pPr algn="l"/>
            <a:r>
              <a:rPr lang="zh-CN" altLang="zh-CN" sz="2800" b="1" dirty="0">
                <a:latin typeface="微软雅黑" panose="020B0503020204020204" pitchFamily="34" charset="-122"/>
                <a:ea typeface="微软雅黑" panose="020B0503020204020204" pitchFamily="34" charset="-122"/>
                <a:cs typeface="+mj-cs"/>
              </a:rPr>
              <a:t>一、</a:t>
            </a:r>
            <a:r>
              <a:rPr lang="en-US" altLang="zh-CN" sz="2800" b="1" dirty="0">
                <a:latin typeface="微软雅黑" panose="020B0503020204020204" pitchFamily="34" charset="-122"/>
                <a:ea typeface="微软雅黑" panose="020B0503020204020204" pitchFamily="34" charset="-122"/>
                <a:cs typeface="+mj-cs"/>
              </a:rPr>
              <a:t>    </a:t>
            </a:r>
            <a:r>
              <a:rPr lang="zh-CN" altLang="en-US" sz="2800" b="1" dirty="0">
                <a:latin typeface="微软雅黑" panose="020B0503020204020204" pitchFamily="34" charset="-122"/>
                <a:ea typeface="微软雅黑" panose="020B0503020204020204" pitchFamily="34" charset="-122"/>
                <a:cs typeface="+mj-cs"/>
              </a:rPr>
              <a:t>主体多元性</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329701" y="1465682"/>
            <a:ext cx="5613899" cy="2918353"/>
          </a:xfrm>
          <a:prstGeom prst="rect">
            <a:avLst/>
          </a:prstGeom>
        </p:spPr>
        <p:txBody>
          <a:bodyPr wrap="square" lIns="68571" tIns="34285" rIns="68571" bIns="34285">
            <a:spAutoFit/>
          </a:bodyPr>
          <a:lstStyle/>
          <a:p>
            <a:pPr indent="342900">
              <a:lnSpc>
                <a:spcPts val="2500"/>
              </a:lnSpc>
            </a:pPr>
            <a:r>
              <a:rPr lang="zh-CN" altLang="en-US" sz="1600" b="1" dirty="0"/>
              <a:t>教师、家长和婴幼儿都是活动的主体。</a:t>
            </a:r>
            <a:endParaRPr lang="en-US" altLang="zh-CN" sz="1600" b="1" dirty="0"/>
          </a:p>
          <a:p>
            <a:pPr marL="285750" indent="-285750">
              <a:lnSpc>
                <a:spcPts val="2500"/>
              </a:lnSpc>
              <a:buFont typeface="Arial" panose="020B0604020202020204" pitchFamily="34" charset="0"/>
              <a:buChar char="•"/>
            </a:pPr>
            <a:r>
              <a:rPr lang="zh-CN" altLang="en-US" b="1" dirty="0">
                <a:solidFill>
                  <a:srgbClr val="FDC002"/>
                </a:solidFill>
              </a:rPr>
              <a:t>教师</a:t>
            </a:r>
            <a:r>
              <a:rPr lang="zh-CN" altLang="en-US" dirty="0"/>
              <a:t>是亲子活动的组织与实施者，也是活动中的指导者。家长和婴幼儿的活动情况、反馈和评价能帮助教师不断改进和修正活动内容及指导方式，推动亲子课程的完善。</a:t>
            </a:r>
            <a:endParaRPr lang="en-US" altLang="zh-CN" dirty="0"/>
          </a:p>
          <a:p>
            <a:pPr marL="285750" indent="-285750">
              <a:lnSpc>
                <a:spcPts val="2500"/>
              </a:lnSpc>
              <a:buFont typeface="Arial" panose="020B0604020202020204" pitchFamily="34" charset="0"/>
              <a:buChar char="•"/>
            </a:pPr>
            <a:r>
              <a:rPr lang="zh-CN" altLang="en-US" b="1" dirty="0">
                <a:solidFill>
                  <a:srgbClr val="FFC000"/>
                </a:solidFill>
              </a:rPr>
              <a:t>婴幼儿</a:t>
            </a:r>
            <a:r>
              <a:rPr lang="zh-CN" altLang="en-US" dirty="0"/>
              <a:t>是活动中的学习者和参与者，他们在与材料和成人的互动中用自己的方式建构经验、获得发展。</a:t>
            </a:r>
            <a:endParaRPr lang="en-US" altLang="zh-CN" dirty="0"/>
          </a:p>
          <a:p>
            <a:pPr marL="285750" indent="-285750">
              <a:lnSpc>
                <a:spcPts val="2500"/>
              </a:lnSpc>
              <a:buFont typeface="Arial" panose="020B0604020202020204" pitchFamily="34" charset="0"/>
              <a:buChar char="•"/>
            </a:pPr>
            <a:r>
              <a:rPr lang="zh-CN" altLang="en-US" b="1" dirty="0">
                <a:solidFill>
                  <a:srgbClr val="FFC000"/>
                </a:solidFill>
              </a:rPr>
              <a:t>家长</a:t>
            </a:r>
            <a:r>
              <a:rPr lang="zh-CN" altLang="en-US" dirty="0"/>
              <a:t>不仅是学习者，也是活动的传递者和实施者，还是婴幼儿活动的支持者和指导者。家长在与教师的互动中获得科学的教养观念和方法，并将这些观念和方法运用到和孩子的实际相处过程中去。</a:t>
            </a:r>
            <a:endParaRPr lang="zh-CN" altLang="zh-CN" dirty="0"/>
          </a:p>
        </p:txBody>
      </p:sp>
      <p:pic>
        <p:nvPicPr>
          <p:cNvPr id="5" name="图片 4">
            <a:extLst>
              <a:ext uri="{FF2B5EF4-FFF2-40B4-BE49-F238E27FC236}">
                <a16:creationId xmlns:a16="http://schemas.microsoft.com/office/drawing/2014/main" id="{C49F6C88-B35C-990E-08CC-F3EA64DF9C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2841" y="1412694"/>
            <a:ext cx="2528376" cy="3024328"/>
          </a:xfrm>
          <a:prstGeom prst="rect">
            <a:avLst/>
          </a:prstGeom>
        </p:spPr>
      </p:pic>
    </p:spTree>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3081595" cy="500127"/>
          </a:xfrm>
          <a:prstGeom prst="rect">
            <a:avLst/>
          </a:prstGeom>
        </p:spPr>
        <p:txBody>
          <a:bodyPr wrap="none" lIns="68571" tIns="34285" rIns="68571" bIns="34285">
            <a:spAutoFit/>
          </a:bodyPr>
          <a:lstStyle/>
          <a:p>
            <a:r>
              <a:rPr lang="zh-CN" altLang="en-US" sz="2800" b="1" dirty="0">
                <a:latin typeface="微软雅黑" panose="020B0503020204020204" pitchFamily="34" charset="-122"/>
                <a:ea typeface="微软雅黑" panose="020B0503020204020204" pitchFamily="34" charset="-122"/>
                <a:cs typeface="+mj-cs"/>
              </a:rPr>
              <a:t>二</a:t>
            </a:r>
            <a:r>
              <a:rPr lang="zh-CN" altLang="zh-CN" sz="2800" b="1" dirty="0">
                <a:latin typeface="微软雅黑" panose="020B0503020204020204" pitchFamily="34" charset="-122"/>
                <a:ea typeface="微软雅黑" panose="020B0503020204020204" pitchFamily="34" charset="-122"/>
                <a:cs typeface="+mj-cs"/>
              </a:rPr>
              <a:t>、</a:t>
            </a:r>
            <a:r>
              <a:rPr lang="zh-CN" altLang="en-US" sz="2800" b="1" dirty="0">
                <a:latin typeface="微软雅黑" panose="020B0503020204020204" pitchFamily="34" charset="-122"/>
                <a:ea typeface="微软雅黑" panose="020B0503020204020204" pitchFamily="34" charset="-122"/>
                <a:cs typeface="+mj-cs"/>
              </a:rPr>
              <a:t>    多向互动性</a:t>
            </a:r>
            <a:endParaRPr lang="en-US" altLang="zh-CN" sz="2800" b="1" dirty="0">
              <a:latin typeface="微软雅黑" panose="020B0503020204020204" pitchFamily="34" charset="-122"/>
              <a:ea typeface="微软雅黑" panose="020B0503020204020204" pitchFamily="34" charset="-122"/>
              <a:cs typeface="+mj-cs"/>
              <a:sym typeface="FZZhunYuan-M02S"/>
            </a:endParaRPr>
          </a:p>
        </p:txBody>
      </p:sp>
      <p:sp>
        <p:nvSpPr>
          <p:cNvPr id="4" name="矩形 3"/>
          <p:cNvSpPr/>
          <p:nvPr/>
        </p:nvSpPr>
        <p:spPr>
          <a:xfrm>
            <a:off x="728341" y="1557094"/>
            <a:ext cx="3747076" cy="3249277"/>
          </a:xfrm>
          <a:prstGeom prst="rect">
            <a:avLst/>
          </a:prstGeom>
        </p:spPr>
        <p:txBody>
          <a:bodyPr wrap="square" lIns="68571" tIns="34285" rIns="68571" bIns="34285">
            <a:spAutoFit/>
          </a:bodyPr>
          <a:lstStyle/>
          <a:p>
            <a:pPr indent="342900">
              <a:lnSpc>
                <a:spcPts val="2500"/>
              </a:lnSpc>
            </a:pPr>
            <a:r>
              <a:rPr lang="zh-CN" altLang="en-US" sz="1600" dirty="0"/>
              <a:t>在亲子活动中，教师与婴幼儿和家长之间、家长与婴幼儿间、婴幼儿个体间、家长个体间都存在相互影响的关系。</a:t>
            </a:r>
            <a:endParaRPr lang="en-US" altLang="zh-CN" sz="1600" dirty="0"/>
          </a:p>
          <a:p>
            <a:pPr indent="342900">
              <a:lnSpc>
                <a:spcPts val="2500"/>
              </a:lnSpc>
            </a:pPr>
            <a:r>
              <a:rPr lang="zh-CN" altLang="en-US" sz="1600" dirty="0"/>
              <a:t>亲子活动的设计和实施需要考虑到这些复杂的互动关系，实现各主体间的理想互动，形成有效的教育合力，从而提高活动质量和实效，最大化教育的质量和效果，帮助婴幼儿实现最优化发展。</a:t>
            </a:r>
          </a:p>
          <a:p>
            <a:pPr indent="342900">
              <a:lnSpc>
                <a:spcPts val="2500"/>
              </a:lnSpc>
            </a:pPr>
            <a:endParaRPr lang="zh-CN" altLang="en-US" sz="1600" dirty="0"/>
          </a:p>
          <a:p>
            <a:pPr indent="342900">
              <a:lnSpc>
                <a:spcPts val="2500"/>
              </a:lnSpc>
            </a:pPr>
            <a:endParaRPr lang="zh-CN" altLang="en-US" sz="1600" dirty="0"/>
          </a:p>
        </p:txBody>
      </p:sp>
      <p:grpSp>
        <p:nvGrpSpPr>
          <p:cNvPr id="16" name="组合 15">
            <a:extLst>
              <a:ext uri="{FF2B5EF4-FFF2-40B4-BE49-F238E27FC236}">
                <a16:creationId xmlns:a16="http://schemas.microsoft.com/office/drawing/2014/main" id="{05E08722-B368-3AA9-6F6C-4B3C6CE666ED}"/>
              </a:ext>
            </a:extLst>
          </p:cNvPr>
          <p:cNvGrpSpPr/>
          <p:nvPr/>
        </p:nvGrpSpPr>
        <p:grpSpPr>
          <a:xfrm>
            <a:off x="4966446" y="1703294"/>
            <a:ext cx="3823449" cy="2196353"/>
            <a:chOff x="2299446" y="2337144"/>
            <a:chExt cx="4545108" cy="2432079"/>
          </a:xfrm>
        </p:grpSpPr>
        <p:sp>
          <p:nvSpPr>
            <p:cNvPr id="5" name="圆角矩形 4">
              <a:extLst>
                <a:ext uri="{FF2B5EF4-FFF2-40B4-BE49-F238E27FC236}">
                  <a16:creationId xmlns:a16="http://schemas.microsoft.com/office/drawing/2014/main" id="{D758A6BB-C99D-9E0F-16C8-5ABC00749722}"/>
                </a:ext>
              </a:extLst>
            </p:cNvPr>
            <p:cNvSpPr/>
            <p:nvPr/>
          </p:nvSpPr>
          <p:spPr>
            <a:xfrm>
              <a:off x="3814482" y="2337144"/>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教师</a:t>
              </a:r>
            </a:p>
          </p:txBody>
        </p:sp>
        <p:sp>
          <p:nvSpPr>
            <p:cNvPr id="6" name="圆角矩形 5">
              <a:extLst>
                <a:ext uri="{FF2B5EF4-FFF2-40B4-BE49-F238E27FC236}">
                  <a16:creationId xmlns:a16="http://schemas.microsoft.com/office/drawing/2014/main" id="{387C07A1-0778-6847-7DFE-CDF5DCAF3DA1}"/>
                </a:ext>
              </a:extLst>
            </p:cNvPr>
            <p:cNvSpPr/>
            <p:nvPr/>
          </p:nvSpPr>
          <p:spPr>
            <a:xfrm>
              <a:off x="2299446" y="3787484"/>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婴幼儿</a:t>
              </a:r>
            </a:p>
          </p:txBody>
        </p:sp>
        <p:sp>
          <p:nvSpPr>
            <p:cNvPr id="7" name="圆角矩形 6">
              <a:extLst>
                <a:ext uri="{FF2B5EF4-FFF2-40B4-BE49-F238E27FC236}">
                  <a16:creationId xmlns:a16="http://schemas.microsoft.com/office/drawing/2014/main" id="{7D871DD4-93E9-2811-BA99-FBCA6E8E1D4B}"/>
                </a:ext>
              </a:extLst>
            </p:cNvPr>
            <p:cNvSpPr/>
            <p:nvPr/>
          </p:nvSpPr>
          <p:spPr>
            <a:xfrm>
              <a:off x="5329518" y="3791862"/>
              <a:ext cx="1515036" cy="69924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400" dirty="0">
                  <a:ln w="0"/>
                  <a:solidFill>
                    <a:schemeClr val="tx1"/>
                  </a:solidFill>
                  <a:effectLst>
                    <a:outerShdw blurRad="38100" dist="19050" dir="2700000" algn="tl" rotWithShape="0">
                      <a:schemeClr val="dk1">
                        <a:alpha val="40000"/>
                      </a:schemeClr>
                    </a:outerShdw>
                  </a:effectLst>
                </a:rPr>
                <a:t>家长</a:t>
              </a:r>
            </a:p>
          </p:txBody>
        </p:sp>
        <p:cxnSp>
          <p:nvCxnSpPr>
            <p:cNvPr id="9" name="直线箭头连接符 8">
              <a:extLst>
                <a:ext uri="{FF2B5EF4-FFF2-40B4-BE49-F238E27FC236}">
                  <a16:creationId xmlns:a16="http://schemas.microsoft.com/office/drawing/2014/main" id="{FF417A12-465C-F5A4-205A-27DC1FBC73BC}"/>
                </a:ext>
              </a:extLst>
            </p:cNvPr>
            <p:cNvCxnSpPr>
              <a:cxnSpLocks/>
            </p:cNvCxnSpPr>
            <p:nvPr/>
          </p:nvCxnSpPr>
          <p:spPr>
            <a:xfrm flipV="1">
              <a:off x="3137647" y="2908421"/>
              <a:ext cx="575077" cy="758144"/>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11" name="直线箭头连接符 10">
              <a:extLst>
                <a:ext uri="{FF2B5EF4-FFF2-40B4-BE49-F238E27FC236}">
                  <a16:creationId xmlns:a16="http://schemas.microsoft.com/office/drawing/2014/main" id="{E43572A9-7D86-A8B9-DB13-72829CAA53C9}"/>
                </a:ext>
              </a:extLst>
            </p:cNvPr>
            <p:cNvCxnSpPr>
              <a:cxnSpLocks/>
            </p:cNvCxnSpPr>
            <p:nvPr/>
          </p:nvCxnSpPr>
          <p:spPr>
            <a:xfrm>
              <a:off x="5431276" y="2908421"/>
              <a:ext cx="575077" cy="758144"/>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cxnSp>
          <p:nvCxnSpPr>
            <p:cNvPr id="13" name="直线箭头连接符 12">
              <a:extLst>
                <a:ext uri="{FF2B5EF4-FFF2-40B4-BE49-F238E27FC236}">
                  <a16:creationId xmlns:a16="http://schemas.microsoft.com/office/drawing/2014/main" id="{1BCC2CD5-FE90-F076-FF63-9ECF6E1880E9}"/>
                </a:ext>
              </a:extLst>
            </p:cNvPr>
            <p:cNvCxnSpPr>
              <a:cxnSpLocks/>
            </p:cNvCxnSpPr>
            <p:nvPr/>
          </p:nvCxnSpPr>
          <p:spPr>
            <a:xfrm>
              <a:off x="3993776" y="4137107"/>
              <a:ext cx="1156447" cy="0"/>
            </a:xfrm>
            <a:prstGeom prst="straightConnector1">
              <a:avLst/>
            </a:prstGeom>
            <a:ln>
              <a:headEnd type="triangle"/>
              <a:tailEnd type="triangle"/>
            </a:ln>
          </p:spPr>
          <p:style>
            <a:lnRef idx="3">
              <a:schemeClr val="dk1"/>
            </a:lnRef>
            <a:fillRef idx="0">
              <a:schemeClr val="dk1"/>
            </a:fillRef>
            <a:effectRef idx="2">
              <a:schemeClr val="dk1"/>
            </a:effectRef>
            <a:fontRef idx="minor">
              <a:schemeClr val="tx1"/>
            </a:fontRef>
          </p:style>
        </p:cxnSp>
        <p:grpSp>
          <p:nvGrpSpPr>
            <p:cNvPr id="82" name="组合 81">
              <a:extLst>
                <a:ext uri="{FF2B5EF4-FFF2-40B4-BE49-F238E27FC236}">
                  <a16:creationId xmlns:a16="http://schemas.microsoft.com/office/drawing/2014/main" id="{0413D986-AC71-3C08-4F98-E92749409240}"/>
                </a:ext>
              </a:extLst>
            </p:cNvPr>
            <p:cNvGrpSpPr/>
            <p:nvPr/>
          </p:nvGrpSpPr>
          <p:grpSpPr>
            <a:xfrm rot="10800000">
              <a:off x="5813613" y="4486731"/>
              <a:ext cx="546846" cy="282492"/>
              <a:chOff x="4240307" y="1936376"/>
              <a:chExt cx="546846" cy="410431"/>
            </a:xfrm>
          </p:grpSpPr>
          <p:cxnSp>
            <p:nvCxnSpPr>
              <p:cNvPr id="74" name="直线连接符 73">
                <a:extLst>
                  <a:ext uri="{FF2B5EF4-FFF2-40B4-BE49-F238E27FC236}">
                    <a16:creationId xmlns:a16="http://schemas.microsoft.com/office/drawing/2014/main" id="{D2A518C2-FABB-A132-E74F-2118E357DBEC}"/>
                  </a:ext>
                </a:extLst>
              </p:cNvPr>
              <p:cNvCxnSpPr/>
              <p:nvPr/>
            </p:nvCxnSpPr>
            <p:spPr>
              <a:xfrm flipV="1">
                <a:off x="4258235" y="1936376"/>
                <a:ext cx="0" cy="410431"/>
              </a:xfrm>
              <a:prstGeom prst="line">
                <a:avLst/>
              </a:prstGeom>
            </p:spPr>
            <p:style>
              <a:lnRef idx="3">
                <a:schemeClr val="dk1"/>
              </a:lnRef>
              <a:fillRef idx="0">
                <a:schemeClr val="dk1"/>
              </a:fillRef>
              <a:effectRef idx="2">
                <a:schemeClr val="dk1"/>
              </a:effectRef>
              <a:fontRef idx="minor">
                <a:schemeClr val="tx1"/>
              </a:fontRef>
            </p:style>
          </p:cxnSp>
          <p:cxnSp>
            <p:nvCxnSpPr>
              <p:cNvPr id="76" name="直线连接符 75">
                <a:extLst>
                  <a:ext uri="{FF2B5EF4-FFF2-40B4-BE49-F238E27FC236}">
                    <a16:creationId xmlns:a16="http://schemas.microsoft.com/office/drawing/2014/main" id="{BA18B3C9-2D9C-5A37-DA14-16BC07BCAEC5}"/>
                  </a:ext>
                </a:extLst>
              </p:cNvPr>
              <p:cNvCxnSpPr>
                <a:cxnSpLocks/>
              </p:cNvCxnSpPr>
              <p:nvPr/>
            </p:nvCxnSpPr>
            <p:spPr>
              <a:xfrm>
                <a:off x="4240307" y="1945341"/>
                <a:ext cx="546846" cy="0"/>
              </a:xfrm>
              <a:prstGeom prst="line">
                <a:avLst/>
              </a:prstGeom>
            </p:spPr>
            <p:style>
              <a:lnRef idx="3">
                <a:schemeClr val="dk1"/>
              </a:lnRef>
              <a:fillRef idx="0">
                <a:schemeClr val="dk1"/>
              </a:fillRef>
              <a:effectRef idx="2">
                <a:schemeClr val="dk1"/>
              </a:effectRef>
              <a:fontRef idx="minor">
                <a:schemeClr val="tx1"/>
              </a:fontRef>
            </p:style>
          </p:cxnSp>
          <p:cxnSp>
            <p:nvCxnSpPr>
              <p:cNvPr id="78" name="直线箭头连接符 77">
                <a:extLst>
                  <a:ext uri="{FF2B5EF4-FFF2-40B4-BE49-F238E27FC236}">
                    <a16:creationId xmlns:a16="http://schemas.microsoft.com/office/drawing/2014/main" id="{5E23346F-80D3-FDCF-64DA-593F675BFFBF}"/>
                  </a:ext>
                </a:extLst>
              </p:cNvPr>
              <p:cNvCxnSpPr/>
              <p:nvPr/>
            </p:nvCxnSpPr>
            <p:spPr>
              <a:xfrm>
                <a:off x="4778188" y="1936376"/>
                <a:ext cx="0" cy="41043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pSp>
        <p:grpSp>
          <p:nvGrpSpPr>
            <p:cNvPr id="8" name="组合 7">
              <a:extLst>
                <a:ext uri="{FF2B5EF4-FFF2-40B4-BE49-F238E27FC236}">
                  <a16:creationId xmlns:a16="http://schemas.microsoft.com/office/drawing/2014/main" id="{68472446-4510-6C90-7108-775E888FFB8C}"/>
                </a:ext>
              </a:extLst>
            </p:cNvPr>
            <p:cNvGrpSpPr/>
            <p:nvPr/>
          </p:nvGrpSpPr>
          <p:grpSpPr>
            <a:xfrm rot="10800000" flipH="1">
              <a:off x="2783543" y="4486731"/>
              <a:ext cx="546846" cy="282492"/>
              <a:chOff x="4240307" y="1936376"/>
              <a:chExt cx="546846" cy="410431"/>
            </a:xfrm>
          </p:grpSpPr>
          <p:cxnSp>
            <p:nvCxnSpPr>
              <p:cNvPr id="10" name="直线连接符 9">
                <a:extLst>
                  <a:ext uri="{FF2B5EF4-FFF2-40B4-BE49-F238E27FC236}">
                    <a16:creationId xmlns:a16="http://schemas.microsoft.com/office/drawing/2014/main" id="{A0CD193E-29B5-2B8A-FA94-95907D04D2F4}"/>
                  </a:ext>
                </a:extLst>
              </p:cNvPr>
              <p:cNvCxnSpPr/>
              <p:nvPr/>
            </p:nvCxnSpPr>
            <p:spPr>
              <a:xfrm flipV="1">
                <a:off x="4258235" y="1936376"/>
                <a:ext cx="0" cy="410431"/>
              </a:xfrm>
              <a:prstGeom prst="line">
                <a:avLst/>
              </a:prstGeom>
            </p:spPr>
            <p:style>
              <a:lnRef idx="3">
                <a:schemeClr val="dk1"/>
              </a:lnRef>
              <a:fillRef idx="0">
                <a:schemeClr val="dk1"/>
              </a:fillRef>
              <a:effectRef idx="2">
                <a:schemeClr val="dk1"/>
              </a:effectRef>
              <a:fontRef idx="minor">
                <a:schemeClr val="tx1"/>
              </a:fontRef>
            </p:style>
          </p:cxnSp>
          <p:cxnSp>
            <p:nvCxnSpPr>
              <p:cNvPr id="12" name="直线连接符 11">
                <a:extLst>
                  <a:ext uri="{FF2B5EF4-FFF2-40B4-BE49-F238E27FC236}">
                    <a16:creationId xmlns:a16="http://schemas.microsoft.com/office/drawing/2014/main" id="{BA8DD6D4-7E46-33A2-80CF-B7A681F3F3C4}"/>
                  </a:ext>
                </a:extLst>
              </p:cNvPr>
              <p:cNvCxnSpPr>
                <a:cxnSpLocks/>
              </p:cNvCxnSpPr>
              <p:nvPr/>
            </p:nvCxnSpPr>
            <p:spPr>
              <a:xfrm>
                <a:off x="4240307" y="1945341"/>
                <a:ext cx="546846" cy="0"/>
              </a:xfrm>
              <a:prstGeom prst="line">
                <a:avLst/>
              </a:prstGeom>
            </p:spPr>
            <p:style>
              <a:lnRef idx="3">
                <a:schemeClr val="dk1"/>
              </a:lnRef>
              <a:fillRef idx="0">
                <a:schemeClr val="dk1"/>
              </a:fillRef>
              <a:effectRef idx="2">
                <a:schemeClr val="dk1"/>
              </a:effectRef>
              <a:fontRef idx="minor">
                <a:schemeClr val="tx1"/>
              </a:fontRef>
            </p:style>
          </p:cxnSp>
          <p:cxnSp>
            <p:nvCxnSpPr>
              <p:cNvPr id="14" name="直线箭头连接符 13">
                <a:extLst>
                  <a:ext uri="{FF2B5EF4-FFF2-40B4-BE49-F238E27FC236}">
                    <a16:creationId xmlns:a16="http://schemas.microsoft.com/office/drawing/2014/main" id="{54652F0E-E594-DED9-A93D-DB595167261B}"/>
                  </a:ext>
                </a:extLst>
              </p:cNvPr>
              <p:cNvCxnSpPr/>
              <p:nvPr/>
            </p:nvCxnSpPr>
            <p:spPr>
              <a:xfrm>
                <a:off x="4778188" y="1936376"/>
                <a:ext cx="0" cy="41043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pSp>
      </p:grpSp>
    </p:spTree>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4517885" cy="500127"/>
          </a:xfrm>
          <a:prstGeom prst="rect">
            <a:avLst/>
          </a:prstGeom>
        </p:spPr>
        <p:txBody>
          <a:bodyPr wrap="none" lIns="68571" tIns="34285" rIns="68571" bIns="34285">
            <a:spAutoFit/>
          </a:bodyPr>
          <a:lstStyle/>
          <a:p>
            <a:pPr algn="l"/>
            <a:r>
              <a:rPr lang="zh-CN" altLang="en-US" sz="2800" b="1" dirty="0">
                <a:latin typeface="微软雅黑" panose="020B0503020204020204" pitchFamily="34" charset="-122"/>
                <a:ea typeface="微软雅黑" panose="020B0503020204020204" pitchFamily="34" charset="-122"/>
                <a:cs typeface="+mj-cs"/>
              </a:rPr>
              <a:t>三</a:t>
            </a:r>
            <a:r>
              <a:rPr lang="zh-CN" altLang="zh-CN" sz="2800" b="1" dirty="0">
                <a:latin typeface="微软雅黑" panose="020B0503020204020204" pitchFamily="34" charset="-122"/>
                <a:ea typeface="微软雅黑" panose="020B0503020204020204" pitchFamily="34" charset="-122"/>
                <a:cs typeface="+mj-cs"/>
              </a:rPr>
              <a:t>、</a:t>
            </a:r>
            <a:r>
              <a:rPr lang="zh-CN" altLang="en-US" sz="2800" b="1" dirty="0">
                <a:latin typeface="微软雅黑" panose="020B0503020204020204" pitchFamily="34" charset="-122"/>
                <a:ea typeface="微软雅黑" panose="020B0503020204020204" pitchFamily="34" charset="-122"/>
                <a:cs typeface="+mj-cs"/>
              </a:rPr>
              <a:t>    现场示范性和实践性</a:t>
            </a:r>
            <a:endParaRPr lang="en-US" altLang="zh-CN" sz="2800" b="1" dirty="0">
              <a:latin typeface="微软雅黑" panose="020B0503020204020204" pitchFamily="34" charset="-122"/>
              <a:ea typeface="微软雅黑" panose="020B0503020204020204" pitchFamily="34" charset="-122"/>
              <a:cs typeface="+mj-cs"/>
              <a:sym typeface="FZZhunYuan-M02S"/>
            </a:endParaRPr>
          </a:p>
        </p:txBody>
      </p:sp>
      <p:sp>
        <p:nvSpPr>
          <p:cNvPr id="4" name="矩形 3"/>
          <p:cNvSpPr/>
          <p:nvPr/>
        </p:nvSpPr>
        <p:spPr>
          <a:xfrm>
            <a:off x="824924" y="1661635"/>
            <a:ext cx="7494152" cy="2283500"/>
          </a:xfrm>
          <a:prstGeom prst="rect">
            <a:avLst/>
          </a:prstGeom>
        </p:spPr>
        <p:txBody>
          <a:bodyPr wrap="square" lIns="68571" tIns="34285" rIns="68571" bIns="34285">
            <a:spAutoFit/>
          </a:bodyPr>
          <a:lstStyle/>
          <a:p>
            <a:pPr indent="342900">
              <a:lnSpc>
                <a:spcPts val="2500"/>
              </a:lnSpc>
            </a:pPr>
            <a:r>
              <a:rPr lang="zh-CN" altLang="en-US" sz="1600" dirty="0"/>
              <a:t>亲子活动中，</a:t>
            </a:r>
            <a:r>
              <a:rPr lang="zh-CN" altLang="en-US" sz="1600" b="1" dirty="0">
                <a:solidFill>
                  <a:srgbClr val="FFC000"/>
                </a:solidFill>
              </a:rPr>
              <a:t>教师需要面对家长和婴幼儿进行现场示范和指导</a:t>
            </a:r>
            <a:r>
              <a:rPr lang="zh-CN" altLang="en-US" sz="1600" dirty="0"/>
              <a:t>。因此，教师组织的每一次亲子活动都是一次示范教学。教师的示范不仅仅是对婴幼儿的直接教学，更是向家长传递教育理念和方法的过程。</a:t>
            </a:r>
          </a:p>
          <a:p>
            <a:pPr indent="342900">
              <a:lnSpc>
                <a:spcPts val="2500"/>
              </a:lnSpc>
            </a:pPr>
            <a:r>
              <a:rPr lang="zh-CN" altLang="en-US" sz="1600" dirty="0"/>
              <a:t>另一方面，</a:t>
            </a:r>
            <a:r>
              <a:rPr lang="zh-CN" altLang="en-US" sz="1600" b="1" dirty="0">
                <a:solidFill>
                  <a:srgbClr val="FFC000"/>
                </a:solidFill>
              </a:rPr>
              <a:t>家长在活动中观察教师的言行举止，学习如何引导孩子观察、思考和表达，从而获得教育孩子的灵感和策略</a:t>
            </a:r>
            <a:r>
              <a:rPr lang="zh-CN" altLang="en-US" sz="1600" dirty="0"/>
              <a:t>。家长可以将学习到的先进理念或观察到的教育方法立即应用到与孩子的互动中，实现从理论到实践的转换。因此，亲子活动也为家长提供了一个实践的平台。</a:t>
            </a:r>
          </a:p>
        </p:txBody>
      </p:sp>
    </p:spTree>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3081595" cy="500127"/>
          </a:xfrm>
          <a:prstGeom prst="rect">
            <a:avLst/>
          </a:prstGeom>
        </p:spPr>
        <p:txBody>
          <a:bodyPr wrap="none" lIns="68571" tIns="34285" rIns="68571" bIns="34285">
            <a:spAutoFit/>
          </a:bodyPr>
          <a:lstStyle/>
          <a:p>
            <a:pPr algn="l"/>
            <a:r>
              <a:rPr lang="zh-CN" altLang="en-US" sz="2800" b="1" dirty="0">
                <a:latin typeface="微软雅黑" panose="020B0503020204020204" pitchFamily="34" charset="-122"/>
                <a:ea typeface="微软雅黑" panose="020B0503020204020204" pitchFamily="34" charset="-122"/>
                <a:cs typeface="+mj-cs"/>
              </a:rPr>
              <a:t>四</a:t>
            </a:r>
            <a:r>
              <a:rPr lang="zh-CN" altLang="zh-CN" sz="2800" b="1" dirty="0">
                <a:latin typeface="微软雅黑" panose="020B0503020204020204" pitchFamily="34" charset="-122"/>
                <a:ea typeface="微软雅黑" panose="020B0503020204020204" pitchFamily="34" charset="-122"/>
                <a:cs typeface="+mj-cs"/>
              </a:rPr>
              <a:t>、</a:t>
            </a:r>
            <a:r>
              <a:rPr lang="en-US" altLang="zh-CN" sz="2800" b="1" dirty="0">
                <a:latin typeface="微软雅黑" panose="020B0503020204020204" pitchFamily="34" charset="-122"/>
                <a:ea typeface="微软雅黑" panose="020B0503020204020204" pitchFamily="34" charset="-122"/>
                <a:cs typeface="+mj-cs"/>
              </a:rPr>
              <a:t>    </a:t>
            </a:r>
            <a:r>
              <a:rPr lang="zh-CN" altLang="en-US" sz="2800" b="1" dirty="0">
                <a:latin typeface="微软雅黑" panose="020B0503020204020204" pitchFamily="34" charset="-122"/>
                <a:ea typeface="微软雅黑" panose="020B0503020204020204" pitchFamily="34" charset="-122"/>
                <a:cs typeface="+mj-cs"/>
              </a:rPr>
              <a:t>活动游戏性</a:t>
            </a:r>
            <a:endParaRPr lang="zh-CN" altLang="zh-CN"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914125" y="1535510"/>
            <a:ext cx="7494152" cy="1642299"/>
          </a:xfrm>
          <a:prstGeom prst="rect">
            <a:avLst/>
          </a:prstGeom>
        </p:spPr>
        <p:txBody>
          <a:bodyPr wrap="square" lIns="68571" tIns="34285" rIns="68571" bIns="34285">
            <a:spAutoFit/>
          </a:bodyPr>
          <a:lstStyle/>
          <a:p>
            <a:pPr indent="342900">
              <a:lnSpc>
                <a:spcPts val="2500"/>
              </a:lnSpc>
            </a:pPr>
            <a:r>
              <a:rPr lang="zh-CN" altLang="en-US" sz="1600" dirty="0"/>
              <a:t>游戏是最适合婴幼儿年龄特点和发展水平的学习方式。游戏贴近孩子的生活，婴幼儿在游戏中建构经验、体验快乐、满足各种心理需要，从而健康发展。</a:t>
            </a:r>
            <a:endParaRPr lang="en-US" altLang="zh-CN" sz="1600" dirty="0"/>
          </a:p>
          <a:p>
            <a:pPr indent="342900">
              <a:lnSpc>
                <a:spcPts val="2500"/>
              </a:lnSpc>
            </a:pPr>
            <a:r>
              <a:rPr lang="zh-CN" altLang="en-US" sz="1600" b="1" dirty="0">
                <a:solidFill>
                  <a:srgbClr val="FFC000"/>
                </a:solidFill>
              </a:rPr>
              <a:t>亲子活动应以亲子游戏为基本组织形式</a:t>
            </a:r>
            <a:r>
              <a:rPr lang="zh-CN" altLang="en-US" sz="1600" dirty="0"/>
              <a:t>，家长与孩子一起参与有规则的游戏，能激发婴幼儿的参与兴趣，让孩子在体验快乐、增进亲子间情感的同时，建构经验、获得发展。</a:t>
            </a:r>
            <a:endParaRPr sz="1600" dirty="0"/>
          </a:p>
        </p:txBody>
      </p:sp>
    </p:spTree>
  </p:cSld>
  <p:clrMapOvr>
    <a:masterClrMapping/>
  </p:clrMapOvr>
  <p:transition spd="slow">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0" y="624917"/>
            <a:ext cx="1618699" cy="583807"/>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FFC000"/>
          </a:solidFill>
          <a:ln>
            <a:noFill/>
          </a:ln>
        </p:spPr>
      </p:sp>
      <p:sp>
        <p:nvSpPr>
          <p:cNvPr id="3" name="矩形 2"/>
          <p:cNvSpPr/>
          <p:nvPr/>
        </p:nvSpPr>
        <p:spPr>
          <a:xfrm>
            <a:off x="631129" y="653169"/>
            <a:ext cx="3081595" cy="500127"/>
          </a:xfrm>
          <a:prstGeom prst="rect">
            <a:avLst/>
          </a:prstGeom>
        </p:spPr>
        <p:txBody>
          <a:bodyPr wrap="none" lIns="68571" tIns="34285" rIns="68571" bIns="34285">
            <a:spAutoFit/>
          </a:bodyPr>
          <a:lstStyle/>
          <a:p>
            <a:r>
              <a:rPr lang="zh-CN" altLang="en-US" sz="2800" b="1" dirty="0">
                <a:latin typeface="微软雅黑" panose="020B0503020204020204" pitchFamily="34" charset="-122"/>
                <a:ea typeface="微软雅黑" panose="020B0503020204020204" pitchFamily="34" charset="-122"/>
                <a:cs typeface="+mj-cs"/>
              </a:rPr>
              <a:t>五</a:t>
            </a:r>
            <a:r>
              <a:rPr lang="zh-CN" altLang="zh-CN" sz="2800" b="1" dirty="0">
                <a:latin typeface="微软雅黑" panose="020B0503020204020204" pitchFamily="34" charset="-122"/>
                <a:ea typeface="微软雅黑" panose="020B0503020204020204" pitchFamily="34" charset="-122"/>
                <a:cs typeface="+mj-cs"/>
              </a:rPr>
              <a:t>、</a:t>
            </a:r>
            <a:r>
              <a:rPr lang="en-US" altLang="zh-CN" sz="2800" b="1" dirty="0">
                <a:latin typeface="微软雅黑" panose="020B0503020204020204" pitchFamily="34" charset="-122"/>
                <a:ea typeface="微软雅黑" panose="020B0503020204020204" pitchFamily="34" charset="-122"/>
                <a:cs typeface="+mj-cs"/>
              </a:rPr>
              <a:t>    </a:t>
            </a:r>
            <a:r>
              <a:rPr lang="zh-CN" altLang="en-US" sz="2800" b="1" dirty="0">
                <a:latin typeface="微软雅黑" panose="020B0503020204020204" pitchFamily="34" charset="-122"/>
                <a:ea typeface="微软雅黑" panose="020B0503020204020204" pitchFamily="34" charset="-122"/>
                <a:cs typeface="+mj-cs"/>
              </a:rPr>
              <a:t>全面教育性</a:t>
            </a:r>
            <a:endParaRPr lang="en-US" altLang="zh-CN" sz="2800" b="1" dirty="0">
              <a:latin typeface="微软雅黑" panose="020B0503020204020204" pitchFamily="34" charset="-122"/>
              <a:ea typeface="微软雅黑" panose="020B0503020204020204" pitchFamily="34" charset="-122"/>
              <a:cs typeface="+mj-cs"/>
              <a:sym typeface="FZZhunYuan-M02S"/>
            </a:endParaRPr>
          </a:p>
        </p:txBody>
      </p:sp>
      <p:sp>
        <p:nvSpPr>
          <p:cNvPr id="4" name="矩形 3"/>
          <p:cNvSpPr/>
          <p:nvPr/>
        </p:nvSpPr>
        <p:spPr>
          <a:xfrm>
            <a:off x="824924" y="1809878"/>
            <a:ext cx="7494152" cy="1321698"/>
          </a:xfrm>
          <a:prstGeom prst="rect">
            <a:avLst/>
          </a:prstGeom>
        </p:spPr>
        <p:txBody>
          <a:bodyPr wrap="square" lIns="68571" tIns="34285" rIns="68571" bIns="34285">
            <a:spAutoFit/>
          </a:bodyPr>
          <a:lstStyle/>
          <a:p>
            <a:pPr indent="342900">
              <a:lnSpc>
                <a:spcPts val="2500"/>
              </a:lnSpc>
            </a:pPr>
            <a:r>
              <a:rPr lang="zh-CN" altLang="en-US" sz="1600" dirty="0"/>
              <a:t>婴幼儿身心发展是一个整体，各个发展领域之间相互促进、相互影响，呈现出多元的、全方位的、综合的发展过程。</a:t>
            </a:r>
            <a:endParaRPr lang="en-US" altLang="zh-CN" sz="1600" dirty="0"/>
          </a:p>
          <a:p>
            <a:pPr indent="342900">
              <a:lnSpc>
                <a:spcPts val="2500"/>
              </a:lnSpc>
            </a:pPr>
            <a:r>
              <a:rPr lang="zh-CN" altLang="en-US" sz="1600" dirty="0"/>
              <a:t>因此，</a:t>
            </a:r>
            <a:r>
              <a:rPr lang="zh-CN" altLang="en-US" sz="1600" b="1" dirty="0">
                <a:solidFill>
                  <a:srgbClr val="FFC000"/>
                </a:solidFill>
              </a:rPr>
              <a:t>亲子活动要尽量给予婴幼儿在健康、动作、语言、认知、情绪与社会性发展等多方面的丰富刺激</a:t>
            </a:r>
            <a:r>
              <a:rPr lang="zh-CN" altLang="en-US" sz="1600" dirty="0"/>
              <a:t>，促使婴幼儿全面发展。</a:t>
            </a:r>
            <a:endParaRPr lang="en-US" altLang="zh-CN" sz="1600" dirty="0"/>
          </a:p>
        </p:txBody>
      </p:sp>
    </p:spTree>
  </p:cSld>
  <p:clrMapOvr>
    <a:masterClrMapping/>
  </p:clrMapOvr>
  <p:transition spd="slow">
    <p:pull/>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COMMONDATA" val="eyJoZGlkIjoiN2YzNjBkOTgyNWQ1YTMxYzM3MzMwNWFiODNmOWIzYW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TotalTime>
  <Words>790</Words>
  <Application>Microsoft Macintosh PowerPoint</Application>
  <PresentationFormat>全屏显示(16:9)</PresentationFormat>
  <Paragraphs>42</Paragraphs>
  <Slides>11</Slides>
  <Notes>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11</vt:i4>
      </vt:variant>
    </vt:vector>
  </HeadingPairs>
  <TitlesOfParts>
    <vt:vector size="21" baseType="lpstr">
      <vt:lpstr>等线</vt:lpstr>
      <vt:lpstr>等线 Light</vt:lpstr>
      <vt:lpstr>宋体</vt:lpstr>
      <vt:lpstr>微软雅黑</vt:lpstr>
      <vt:lpstr>ITC Avant Garde Std Bk</vt:lpstr>
      <vt:lpstr>Arial</vt:lpstr>
      <vt:lpstr>Calibri</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昕 陈</cp:lastModifiedBy>
  <cp:revision>3233</cp:revision>
  <dcterms:created xsi:type="dcterms:W3CDTF">2015-12-01T09:06:00Z</dcterms:created>
  <dcterms:modified xsi:type="dcterms:W3CDTF">2025-03-25T09:31:38Z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B7FFEBCD5D3740F79443DEF7AF073E68_13</vt:lpwstr>
  </property>
  <property fmtid="{D5CDD505-2E9C-101B-9397-08002B2CF9AE}" pid="3" name="KSOProductBuildVer">
    <vt:lpwstr>2052-12.1.0.18240</vt:lpwstr>
  </property>
</Properties>
</file>